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jpeg"/>
  <Override PartName="/ppt/notesSlides/notesSlide12.xml" ContentType="application/vnd.openxmlformats-officedocument.presentationml.notesSlide+xml"/>
  <Override PartName="/ppt/media/image2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9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34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347" r:id="rId3"/>
    <p:sldId id="333" r:id="rId4"/>
    <p:sldId id="346" r:id="rId5"/>
    <p:sldId id="302" r:id="rId6"/>
    <p:sldId id="387" r:id="rId7"/>
    <p:sldId id="543" r:id="rId8"/>
    <p:sldId id="544" r:id="rId9"/>
    <p:sldId id="545" r:id="rId10"/>
    <p:sldId id="388" r:id="rId11"/>
    <p:sldId id="339" r:id="rId12"/>
    <p:sldId id="334" r:id="rId13"/>
    <p:sldId id="389" r:id="rId14"/>
    <p:sldId id="341" r:id="rId15"/>
    <p:sldId id="390" r:id="rId16"/>
    <p:sldId id="335" r:id="rId17"/>
    <p:sldId id="342" r:id="rId18"/>
    <p:sldId id="343" r:id="rId19"/>
    <p:sldId id="336" r:id="rId20"/>
    <p:sldId id="344" r:id="rId21"/>
    <p:sldId id="546" r:id="rId22"/>
    <p:sldId id="345" r:id="rId23"/>
    <p:sldId id="329" r:id="rId24"/>
    <p:sldId id="328" r:id="rId25"/>
    <p:sldId id="379" r:id="rId26"/>
    <p:sldId id="380" r:id="rId27"/>
    <p:sldId id="307" r:id="rId28"/>
    <p:sldId id="381" r:id="rId29"/>
    <p:sldId id="382" r:id="rId30"/>
    <p:sldId id="383" r:id="rId31"/>
    <p:sldId id="384" r:id="rId32"/>
    <p:sldId id="391" r:id="rId33"/>
    <p:sldId id="33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8FD"/>
    <a:srgbClr val="0000FF"/>
    <a:srgbClr val="3333FD"/>
    <a:srgbClr val="0000CC"/>
    <a:srgbClr val="CC1704"/>
    <a:srgbClr val="000099"/>
    <a:srgbClr val="003399"/>
    <a:srgbClr val="673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19" autoAdjust="0"/>
  </p:normalViewPr>
  <p:slideViewPr>
    <p:cSldViewPr snapToGrid="0">
      <p:cViewPr varScale="1">
        <p:scale>
          <a:sx n="97" d="100"/>
          <a:sy n="97" d="100"/>
        </p:scale>
        <p:origin x="20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CD06-CDB8-463C-82C0-327730F8ACA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96392-4F4E-4DC5-B4DA-6DF644E23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0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1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3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1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7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56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78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6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8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9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94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1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30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52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96392-4F4E-4DC5-B4DA-6DF644E23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9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2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D91E-FFF0-45B5-AFE0-22E101FDFD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ABB8-7B63-458F-BB16-CC14DE560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zh.wikipedia.org/wiki/ImageNet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zh.wikipedia.org/wiki/%E7%BF%BB%E8%AF%91_(%E9%81%97%E4%BC%A0%E5%AD%A6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A4%9A%E8%82%BD" TargetMode="External"/><Relationship Id="rId5" Type="http://schemas.openxmlformats.org/officeDocument/2006/relationships/hyperlink" Target="https://zh.wikipedia.org/wiki/MRNA" TargetMode="External"/><Relationship Id="rId4" Type="http://schemas.openxmlformats.org/officeDocument/2006/relationships/hyperlink" Target="https://zh.wikipedia.org/wiki/%E8%9B%8B%E7%99%BD%E8%B4%A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GD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8" Type="http://schemas.openxmlformats.org/officeDocument/2006/relationships/image" Target="../media/image130.png"/><Relationship Id="rId3" Type="http://schemas.openxmlformats.org/officeDocument/2006/relationships/image" Target="../media/image40.gif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00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15" Type="http://schemas.openxmlformats.org/officeDocument/2006/relationships/image" Target="../media/image100.png"/><Relationship Id="rId19" Type="http://schemas.openxmlformats.org/officeDocument/2006/relationships/image" Target="../media/image140.png"/><Relationship Id="rId4" Type="http://schemas.openxmlformats.org/officeDocument/2006/relationships/image" Target="../media/image431.png"/><Relationship Id="rId14" Type="http://schemas.openxmlformats.org/officeDocument/2006/relationships/image" Target="../media/image9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YJvU81DKgk" TargetMode="Externa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9%BA%E6%85%A7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7%AE%97%E6%B3%95" TargetMode="External"/><Relationship Id="rId5" Type="http://schemas.openxmlformats.org/officeDocument/2006/relationships/hyperlink" Target="https://zh.wikipedia.org/wiki/%E6%9C%BA%E5%99%A8%E5%AD%A6%E4%B9%A0" TargetMode="External"/><Relationship Id="rId4" Type="http://schemas.openxmlformats.org/officeDocument/2006/relationships/hyperlink" Target="https://zh.wikipedia.org/wiki/%E4%BA%BA%E5%B7%A5%E6%99%BA%E8%83%B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BE%AA%E7%8E%AF%E7%A5%9E%E7%BB%8F%E7%BD%91%E7%BB%9C" TargetMode="External"/><Relationship Id="rId13" Type="http://schemas.openxmlformats.org/officeDocument/2006/relationships/image" Target="../media/image4.jpg"/><Relationship Id="rId3" Type="http://schemas.openxmlformats.org/officeDocument/2006/relationships/hyperlink" Target="https://zh.wikipedia.org/wiki/%E6%9C%BA%E5%99%A8%E5%AD%A6%E4%B9%A0" TargetMode="External"/><Relationship Id="rId7" Type="http://schemas.openxmlformats.org/officeDocument/2006/relationships/hyperlink" Target="https://zh.wikipedia.org/w/index.php?title=%E6%B7%B1%E5%BA%A6%E7%BD%AE%E4%BF%A1%E7%BD%91%E7%BB%9C&amp;action=edit&amp;redlink=1" TargetMode="External"/><Relationship Id="rId12" Type="http://schemas.openxmlformats.org/officeDocument/2006/relationships/hyperlink" Target="https://zh.wikipedia.org/wiki/%E7%94%9F%E7%89%A9%E4%BF%A1%E6%81%AF%E5%AD%A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8D%B7%E7%A7%AF%E7%A5%9E%E7%BB%8F%E7%BD%91%E7%BB%9C" TargetMode="External"/><Relationship Id="rId11" Type="http://schemas.openxmlformats.org/officeDocument/2006/relationships/hyperlink" Target="https://zh.wikipedia.org/wiki/%E8%87%AA%E7%84%B6%E8%AF%AD%E8%A8%80%E5%A4%84%E7%90%86" TargetMode="External"/><Relationship Id="rId5" Type="http://schemas.openxmlformats.org/officeDocument/2006/relationships/hyperlink" Target="https://zh.wikipedia.org/zh-hans/%E6%B7%B1%E5%BA%A6%E5%AD%A6%E4%B9%A0#%E6%B7%B1%E5%BA%A6%E7%A5%9E%E7%BB%8F%E7%BD%91%E7%BB%9C" TargetMode="External"/><Relationship Id="rId10" Type="http://schemas.openxmlformats.org/officeDocument/2006/relationships/hyperlink" Target="https://zh.wikipedia.org/wiki/%E8%AF%AD%E9%9F%B3%E8%AF%86%E5%88%AB" TargetMode="External"/><Relationship Id="rId4" Type="http://schemas.openxmlformats.org/officeDocument/2006/relationships/hyperlink" Target="https://zh.wikipedia.org/wiki/%E7%AE%97%E6%B3%95" TargetMode="External"/><Relationship Id="rId9" Type="http://schemas.openxmlformats.org/officeDocument/2006/relationships/hyperlink" Target="https://zh.wikipedia.org/wiki/%E8%AE%A1%E7%AE%97%E6%9C%BA%E8%A7%86%E8%A7%89" TargetMode="External"/><Relationship Id="rId1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0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0.wmf"/><Relationship Id="rId17" Type="http://schemas.openxmlformats.org/officeDocument/2006/relationships/image" Target="../media/image12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0.png"/><Relationship Id="rId22" Type="http://schemas.openxmlformats.org/officeDocument/2006/relationships/image" Target="../media/image17.png"/><Relationship Id="rId27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52A146-20B8-4FD8-A214-319B3897D56E}"/>
              </a:ext>
            </a:extLst>
          </p:cNvPr>
          <p:cNvSpPr txBox="1"/>
          <p:nvPr/>
        </p:nvSpPr>
        <p:spPr>
          <a:xfrm>
            <a:off x="375658" y="246221"/>
            <a:ext cx="8392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Scientific Machine Learning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2D0D78-D0B9-403E-B5AC-66E83F5AC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49" y="150224"/>
            <a:ext cx="973866" cy="704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2604B1-DFD6-4A0E-BA4B-23A06DBE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82409"/>
          <a:stretch/>
        </p:blipFill>
        <p:spPr>
          <a:xfrm>
            <a:off x="992586" y="37675"/>
            <a:ext cx="893400" cy="9403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7CEB32-1021-4218-A4D5-F1083BF5322E}"/>
              </a:ext>
            </a:extLst>
          </p:cNvPr>
          <p:cNvSpPr txBox="1"/>
          <p:nvPr/>
        </p:nvSpPr>
        <p:spPr>
          <a:xfrm>
            <a:off x="629265" y="1784198"/>
            <a:ext cx="78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1: Introduction 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BF80A-5EF6-4539-ACB8-DA297CF81EAA}"/>
              </a:ext>
            </a:extLst>
          </p:cNvPr>
          <p:cNvSpPr txBox="1"/>
          <p:nvPr/>
        </p:nvSpPr>
        <p:spPr>
          <a:xfrm>
            <a:off x="629265" y="3137509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孟旭辉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26DFE-D15F-47B5-9240-27C4587C9024}"/>
              </a:ext>
            </a:extLst>
          </p:cNvPr>
          <p:cNvSpPr txBox="1"/>
          <p:nvPr/>
        </p:nvSpPr>
        <p:spPr>
          <a:xfrm>
            <a:off x="629265" y="3648390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数学与统计学院数学与应用学科交叉创新研究院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AB51D-75B4-4BB3-B37B-27082A9E9E93}"/>
              </a:ext>
            </a:extLst>
          </p:cNvPr>
          <p:cNvSpPr txBox="1"/>
          <p:nvPr/>
        </p:nvSpPr>
        <p:spPr>
          <a:xfrm>
            <a:off x="629265" y="6242447"/>
            <a:ext cx="78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3/8/2024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9D2569-83C5-47AE-B0C1-B755D485CBD5}"/>
              </a:ext>
            </a:extLst>
          </p:cNvPr>
          <p:cNvSpPr txBox="1"/>
          <p:nvPr/>
        </p:nvSpPr>
        <p:spPr>
          <a:xfrm>
            <a:off x="629265" y="4213821"/>
            <a:ext cx="788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办公室：欣苑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栋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室</a:t>
            </a:r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Email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xuhui_meng@hust.edu.cn</a:t>
            </a:r>
          </a:p>
        </p:txBody>
      </p:sp>
    </p:spTree>
    <p:extLst>
      <p:ext uri="{BB962C8B-B14F-4D97-AF65-F5344CB8AC3E}">
        <p14:creationId xmlns:p14="http://schemas.microsoft.com/office/powerpoint/2010/main" val="60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"/>
    </mc:Choice>
    <mc:Fallback xmlns="">
      <p:transition spd="slow" advTm="126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AlexNet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296D-68D4-4F03-B407-3973E4C9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66" y="1012721"/>
            <a:ext cx="1644753" cy="16447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37739C-3486-41EF-857C-0F0B00E49BDE}"/>
              </a:ext>
            </a:extLst>
          </p:cNvPr>
          <p:cNvSpPr txBox="1"/>
          <p:nvPr/>
        </p:nvSpPr>
        <p:spPr>
          <a:xfrm>
            <a:off x="4050890" y="1465765"/>
            <a:ext cx="446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Feifei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Sandford University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9251EB-49A4-41FB-9E4F-8502D7433CD3}"/>
              </a:ext>
            </a:extLst>
          </p:cNvPr>
          <p:cNvSpPr txBox="1"/>
          <p:nvPr/>
        </p:nvSpPr>
        <p:spPr>
          <a:xfrm>
            <a:off x="4748979" y="2175392"/>
            <a:ext cx="14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A0BEF-5BDF-4814-95CB-FBE9DADE0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7" y="2914057"/>
            <a:ext cx="2314898" cy="3477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9DC11-4342-4CCB-AA3A-C90CD7F27D44}"/>
              </a:ext>
            </a:extLst>
          </p:cNvPr>
          <p:cNvSpPr txBox="1"/>
          <p:nvPr/>
        </p:nvSpPr>
        <p:spPr>
          <a:xfrm>
            <a:off x="3293807" y="2949820"/>
            <a:ext cx="540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AlexNet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参加了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2012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日举行的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hlinkClick r:id="rId5" tooltip="ImageNet"/>
              </a:rPr>
              <a:t>ImageNet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大规模视觉识别挑战赛，达到最低的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15.3%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Top-5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错误率，比第二名低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10.8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个百分点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58672-4FDD-4D58-8A95-4FDBA09FEA48}"/>
              </a:ext>
            </a:extLst>
          </p:cNvPr>
          <p:cNvSpPr txBox="1"/>
          <p:nvPr/>
        </p:nvSpPr>
        <p:spPr>
          <a:xfrm>
            <a:off x="3293805" y="3692106"/>
            <a:ext cx="5407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神经网络深度对模型性能提升至关重要</a:t>
            </a: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1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加速计算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A6136B-4352-4F87-AD89-0D6FD31E93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60" y="3688923"/>
            <a:ext cx="1641987" cy="923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CA2B15-53F6-4AD7-9ED8-F852AA553F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4" b="10958"/>
          <a:stretch/>
        </p:blipFill>
        <p:spPr>
          <a:xfrm>
            <a:off x="4378327" y="6546715"/>
            <a:ext cx="3238700" cy="2927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5BA33B-E896-4247-B4A0-301A94877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21" y="5014924"/>
            <a:ext cx="2502911" cy="14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81ADC-CC4D-4503-A475-EB960FB7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" y="2334340"/>
            <a:ext cx="2461608" cy="2461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9586B-A600-4146-93B6-2B9BA8D44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05" y="2093326"/>
            <a:ext cx="608732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/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64</a:t>
                </a:r>
                <a:r>
                  <a:rPr lang="zh-CN" altLang="en-US" dirty="0"/>
                  <a:t>位系统寻址空间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可观测宇宙包含的原子数目：大约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zh-CN" altLang="en-US" dirty="0"/>
                  <a:t>个 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F7830A-D095-4B99-9827-24A1535FB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2" y="5474613"/>
                <a:ext cx="8074670" cy="923330"/>
              </a:xfrm>
              <a:prstGeom prst="rect">
                <a:avLst/>
              </a:prstGeom>
              <a:blipFill>
                <a:blip r:embed="rId3"/>
                <a:stretch>
                  <a:fillRect l="-45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0E1626-BBCB-4BE4-9CD0-B96996410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" y="921722"/>
            <a:ext cx="8790039" cy="41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181E93-A4DA-4836-A957-EC7E44B93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2" y="1067522"/>
            <a:ext cx="7668695" cy="26768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830827-D2D8-41CE-B06A-29B80E6A7B50}"/>
              </a:ext>
            </a:extLst>
          </p:cNvPr>
          <p:cNvSpPr txBox="1"/>
          <p:nvPr/>
        </p:nvSpPr>
        <p:spPr>
          <a:xfrm>
            <a:off x="668593" y="4178709"/>
            <a:ext cx="7668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14</a:t>
            </a:r>
            <a:r>
              <a:rPr lang="zh-CN" altLang="en-US" dirty="0"/>
              <a:t>次世界冠军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18</a:t>
            </a:r>
            <a:r>
              <a:rPr lang="zh-CN" altLang="en-US" dirty="0"/>
              <a:t>个国际大赛冠军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冠军数围棋史排名第二</a:t>
            </a:r>
          </a:p>
        </p:txBody>
      </p:sp>
    </p:spTree>
    <p:extLst>
      <p:ext uri="{BB962C8B-B14F-4D97-AF65-F5344CB8AC3E}">
        <p14:creationId xmlns:p14="http://schemas.microsoft.com/office/powerpoint/2010/main" val="19111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Alphago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-&gt;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Alphazero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4AE06-F682-49B3-981A-F85CF177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55" y="993058"/>
            <a:ext cx="3634912" cy="5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 -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137BC-4B6E-4DF8-8F66-96FFAF76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42" y="826334"/>
            <a:ext cx="5948516" cy="28708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7070B9-F843-449A-8B61-8F885165AE10}"/>
              </a:ext>
            </a:extLst>
          </p:cNvPr>
          <p:cNvSpPr txBox="1"/>
          <p:nvPr/>
        </p:nvSpPr>
        <p:spPr>
          <a:xfrm>
            <a:off x="167148" y="4136721"/>
            <a:ext cx="8839199" cy="179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蛋白质折叠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Protein folding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）是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4" tooltip="蛋白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蛋白质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获得其功能性结构和构象的</a:t>
            </a: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物理过程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。通过这一物理过程，蛋白质从无规则卷曲折叠成特定的功能性三维结构。在从</a:t>
            </a:r>
            <a:r>
              <a:rPr lang="en-US" altLang="zh-CN" dirty="0">
                <a:solidFill>
                  <a:srgbClr val="0645AD"/>
                </a:solidFill>
                <a:latin typeface="Arial" panose="020B0604020202020204" pitchFamily="34" charset="0"/>
                <a:hlinkClick r:id="rId5" tooltip="MR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mRNA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序列翻译成线性的氨基酸链时，蛋白质都是以去折叠</a:t>
            </a:r>
            <a:r>
              <a:rPr lang="zh-CN" altLang="en-US" dirty="0">
                <a:solidFill>
                  <a:srgbClr val="0645AD"/>
                </a:solidFill>
                <a:latin typeface="Arial" panose="020B0604020202020204" pitchFamily="34" charset="0"/>
                <a:hlinkClick r:id="rId6" tooltip="多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多肽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或无规则卷曲的形式存在。</a:t>
            </a:r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安芬森法则：</a:t>
            </a:r>
            <a:r>
              <a:rPr lang="zh-CN" altLang="en-US" dirty="0"/>
              <a:t>蛋白质分子的一级结构决定其立体结构</a:t>
            </a:r>
            <a:endParaRPr lang="en-US" altLang="zh-CN" dirty="0"/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已知某基因序列可</a:t>
            </a:r>
            <a:r>
              <a:rPr lang="zh-CN" altLang="en-US" dirty="0">
                <a:hlinkClick r:id="rId7" tooltip="翻译 (遗传学)"/>
              </a:rPr>
              <a:t>翻译</a:t>
            </a:r>
            <a:r>
              <a:rPr lang="zh-CN" altLang="en-US" dirty="0"/>
              <a:t>获得对应蛋白质的胺基酸序列，即蛋白质的一级结构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21E99-80C0-4332-B961-550D18D061E1}"/>
              </a:ext>
            </a:extLst>
          </p:cNvPr>
          <p:cNvSpPr txBox="1"/>
          <p:nvPr/>
        </p:nvSpPr>
        <p:spPr>
          <a:xfrm>
            <a:off x="1165123" y="6190090"/>
            <a:ext cx="68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基因序列 </a:t>
            </a:r>
            <a:r>
              <a:rPr lang="en-US" altLang="zh-CN" dirty="0"/>
              <a:t>– </a:t>
            </a:r>
            <a:r>
              <a:rPr lang="zh-CN" altLang="en-US" dirty="0"/>
              <a:t>蛋白质三维结构 </a:t>
            </a:r>
            <a:r>
              <a:rPr lang="en-US" altLang="zh-CN" dirty="0"/>
              <a:t>– </a:t>
            </a:r>
            <a:r>
              <a:rPr lang="zh-CN" altLang="en-US" dirty="0"/>
              <a:t>蛋白质功能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592DE6-062C-4A14-8057-B528BF8A14A6}"/>
              </a:ext>
            </a:extLst>
          </p:cNvPr>
          <p:cNvSpPr/>
          <p:nvPr/>
        </p:nvSpPr>
        <p:spPr>
          <a:xfrm>
            <a:off x="3079760" y="376738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蛋白質的功能取決於其立體結構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5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AC1F48-7D9B-47F5-B59D-CBFD13A7E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2" y="902724"/>
            <a:ext cx="3733096" cy="252627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FADB58-80AD-4980-9DED-7147DEA5D454}"/>
              </a:ext>
            </a:extLst>
          </p:cNvPr>
          <p:cNvCxnSpPr>
            <a:stCxn id="7" idx="2"/>
          </p:cNvCxnSpPr>
          <p:nvPr/>
        </p:nvCxnSpPr>
        <p:spPr>
          <a:xfrm flipH="1">
            <a:off x="2349910" y="3429000"/>
            <a:ext cx="2222090" cy="10938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05051F-DA4B-46BE-B768-541F3DFC661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2000" y="3429000"/>
            <a:ext cx="2222090" cy="123149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C3925B-D29A-4673-800E-DB318D741DEE}"/>
              </a:ext>
            </a:extLst>
          </p:cNvPr>
          <p:cNvSpPr txBox="1"/>
          <p:nvPr/>
        </p:nvSpPr>
        <p:spPr>
          <a:xfrm>
            <a:off x="63909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灭活</a:t>
            </a:r>
            <a:r>
              <a:rPr lang="en-US" altLang="zh-CN" dirty="0"/>
              <a:t>/</a:t>
            </a:r>
            <a:r>
              <a:rPr lang="zh-CN" altLang="en-US" dirty="0"/>
              <a:t>减活疫苗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F8532C-5F76-4F7B-86EC-4644699A4C06}"/>
              </a:ext>
            </a:extLst>
          </p:cNvPr>
          <p:cNvSpPr txBox="1"/>
          <p:nvPr/>
        </p:nvSpPr>
        <p:spPr>
          <a:xfrm>
            <a:off x="5083277" y="4739148"/>
            <a:ext cx="34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mRNA</a:t>
            </a:r>
            <a:r>
              <a:rPr lang="zh-CN" altLang="en-US" dirty="0"/>
              <a:t>疫苗</a:t>
            </a:r>
          </a:p>
        </p:txBody>
      </p:sp>
    </p:spTree>
    <p:extLst>
      <p:ext uri="{BB962C8B-B14F-4D97-AF65-F5344CB8AC3E}">
        <p14:creationId xmlns:p14="http://schemas.microsoft.com/office/powerpoint/2010/main" val="28778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</a:t>
            </a:r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C1438-3218-4C39-87A7-EF2AEC6C5C37}"/>
              </a:ext>
            </a:extLst>
          </p:cNvPr>
          <p:cNvSpPr txBox="1"/>
          <p:nvPr/>
        </p:nvSpPr>
        <p:spPr>
          <a:xfrm>
            <a:off x="373626" y="1238865"/>
            <a:ext cx="8082116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所有生命形式中已知蛋白质超过</a:t>
            </a:r>
            <a:r>
              <a:rPr lang="en-US" altLang="zh-CN" dirty="0"/>
              <a:t>2</a:t>
            </a:r>
            <a:r>
              <a:rPr lang="zh-CN" altLang="en-US" dirty="0"/>
              <a:t>亿种</a:t>
            </a:r>
            <a:r>
              <a:rPr lang="en-US" altLang="zh-CN" dirty="0"/>
              <a:t>, </a:t>
            </a:r>
            <a:r>
              <a:rPr lang="zh-CN" altLang="en-US" dirty="0"/>
              <a:t>过去</a:t>
            </a:r>
            <a:r>
              <a:rPr lang="en-US" altLang="zh-CN" dirty="0"/>
              <a:t>60</a:t>
            </a:r>
            <a:r>
              <a:rPr lang="zh-CN" altLang="en-US" dirty="0"/>
              <a:t>年努力只确定了约</a:t>
            </a:r>
            <a:r>
              <a:rPr lang="en-US" altLang="zh-CN" dirty="0"/>
              <a:t>170,000</a:t>
            </a:r>
            <a:r>
              <a:rPr lang="zh-CN" altLang="en-US" dirty="0"/>
              <a:t>种蛋白质结构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蛋白质结构预测技术的关键测试</a:t>
            </a:r>
            <a:r>
              <a:rPr lang="en-US" altLang="zh-CN" dirty="0"/>
              <a:t>(CASP)-</a:t>
            </a:r>
            <a:r>
              <a:rPr lang="zh-CN" altLang="en-US" dirty="0"/>
              <a:t>起源于</a:t>
            </a:r>
            <a:r>
              <a:rPr lang="en-US" altLang="zh-CN" dirty="0"/>
              <a:t>1994</a:t>
            </a:r>
            <a:r>
              <a:rPr lang="zh-CN" altLang="en-US" dirty="0"/>
              <a:t>年，每两年一次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到</a:t>
            </a:r>
            <a:r>
              <a:rPr lang="en-US" altLang="zh-CN" dirty="0"/>
              <a:t>2016</a:t>
            </a:r>
            <a:r>
              <a:rPr lang="zh-CN" altLang="en-US" dirty="0"/>
              <a:t>年的蛋白质发现</a:t>
            </a:r>
            <a:r>
              <a:rPr lang="en-US" altLang="zh-CN" dirty="0">
                <a:hlinkClick r:id="rId3" tooltip="GDT"/>
              </a:rPr>
              <a:t>GDT</a:t>
            </a:r>
            <a:r>
              <a:rPr lang="zh-CN" altLang="en-US" dirty="0"/>
              <a:t>分数也只能达到</a:t>
            </a:r>
            <a:r>
              <a:rPr lang="en-US" altLang="zh-CN" dirty="0"/>
              <a:t>100</a:t>
            </a:r>
            <a:r>
              <a:rPr lang="zh-CN" altLang="en-US" dirty="0"/>
              <a:t>满分的</a:t>
            </a:r>
            <a:r>
              <a:rPr lang="en-US" altLang="zh-CN" dirty="0"/>
              <a:t>40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 – </a:t>
            </a:r>
            <a:r>
              <a:rPr lang="en-US" altLang="zh-CN" dirty="0" err="1"/>
              <a:t>Alphafold</a:t>
            </a:r>
            <a:r>
              <a:rPr lang="en-US" altLang="zh-CN" dirty="0"/>
              <a:t>: 68.5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dirty="0"/>
              <a:t>- Alphafold2:</a:t>
            </a:r>
            <a:r>
              <a:rPr lang="zh-CN" altLang="en-US" dirty="0"/>
              <a:t> </a:t>
            </a:r>
            <a:r>
              <a:rPr lang="en-US" altLang="zh-CN" dirty="0"/>
              <a:t>92.4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7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3C1E8-9243-46FF-A7C8-22A1FE0C6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2" y="1163945"/>
            <a:ext cx="4061816" cy="5354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1E1E8-C3C6-43B6-B98D-ACEAFE6AC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3945"/>
            <a:ext cx="4041058" cy="53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课程考核方式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学时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 +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结课论文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平时成绩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课程要求：编程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Python/Julia/Jax…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B85DAA-C8FC-4A5C-9E42-CD0A12720A5F}"/>
              </a:ext>
            </a:extLst>
          </p:cNvPr>
          <p:cNvSpPr txBox="1"/>
          <p:nvPr/>
        </p:nvSpPr>
        <p:spPr>
          <a:xfrm>
            <a:off x="619433" y="4097161"/>
            <a:ext cx="852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次课后作业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Recent Progress on DL: DeepMind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4815F-2CB2-47D0-812D-A7318494F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" y="1318194"/>
            <a:ext cx="8445910" cy="33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OpenAI-Chatgpt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C8E41B-27F8-426D-A28A-0E80ABED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9" y="917860"/>
            <a:ext cx="4788693" cy="1358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442BA3-68DD-49FC-A1D1-960F40D2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2438399"/>
            <a:ext cx="5546167" cy="4045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F190BE-E9D9-42B6-9976-F139F61148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80" y="963068"/>
            <a:ext cx="2348207" cy="14010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76E78-113E-4A74-9AB1-C042103269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41" y="3225579"/>
            <a:ext cx="4466146" cy="33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high-dimensional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04BD5-DE20-4B1F-8D95-90E706CD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981884"/>
            <a:ext cx="7364361" cy="48942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C828BC-6D4F-4A16-8D6A-0CAF2F2159B6}"/>
              </a:ext>
            </a:extLst>
          </p:cNvPr>
          <p:cNvSpPr/>
          <p:nvPr/>
        </p:nvSpPr>
        <p:spPr>
          <a:xfrm>
            <a:off x="5373330" y="6581001"/>
            <a:ext cx="5048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/>
              <a:t>J. Han: </a:t>
            </a:r>
            <a:r>
              <a:rPr lang="zh-CN" altLang="en-US" sz="1200" i="1" dirty="0"/>
              <a:t>http://cmx.caltech.edu/ipml/ipml-slides-han.pdf</a:t>
            </a:r>
          </a:p>
        </p:txBody>
      </p:sp>
    </p:spTree>
    <p:extLst>
      <p:ext uri="{BB962C8B-B14F-4D97-AF65-F5344CB8AC3E}">
        <p14:creationId xmlns:p14="http://schemas.microsoft.com/office/powerpoint/2010/main" val="5277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high-dimensional PDEs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8E2BD-2153-4786-9DBC-69F748762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" y="875801"/>
            <a:ext cx="7178625" cy="4268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73063B-C6FF-4D41-95DA-EFCBDAF83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4" y="5467777"/>
            <a:ext cx="4305901" cy="10288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3FC4F7-3C1B-4BC7-90A4-3E56FA6F41C4}"/>
              </a:ext>
            </a:extLst>
          </p:cNvPr>
          <p:cNvSpPr txBox="1"/>
          <p:nvPr/>
        </p:nvSpPr>
        <p:spPr>
          <a:xfrm>
            <a:off x="1022555" y="5797533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100D Allen-Cahn equation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E606F3-8CA7-4B8E-ABBB-C22C8795722B}"/>
              </a:ext>
            </a:extLst>
          </p:cNvPr>
          <p:cNvSpPr txBox="1"/>
          <p:nvPr/>
        </p:nvSpPr>
        <p:spPr>
          <a:xfrm>
            <a:off x="853223" y="3677265"/>
            <a:ext cx="7091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现有作用力模型往往基于经验公式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只考虑近程作用力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只考虑二体或三体作用，不考虑多体作用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DeepPotential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CC183A-4327-49F2-B3DE-B36431D57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3" y="1175569"/>
            <a:ext cx="4220222" cy="237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/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1AE18-1612-4206-8898-F3B9E4B7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5" y="1837009"/>
                <a:ext cx="3352800" cy="1050993"/>
              </a:xfrm>
              <a:prstGeom prst="rect">
                <a:avLst/>
              </a:prstGeom>
              <a:blipFill>
                <a:blip r:embed="rId4"/>
                <a:stretch>
                  <a:fillRect l="-1091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2C4A28D-1CBF-4E68-94B0-E9435028A259}"/>
              </a:ext>
            </a:extLst>
          </p:cNvPr>
          <p:cNvGrpSpPr/>
          <p:nvPr/>
        </p:nvGrpSpPr>
        <p:grpSpPr>
          <a:xfrm>
            <a:off x="2621606" y="3572951"/>
            <a:ext cx="4128239" cy="2514374"/>
            <a:chOff x="687457" y="1249680"/>
            <a:chExt cx="4128239" cy="251437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87CD63A-74B0-431C-A479-ED66DAB2C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57" y="1249680"/>
              <a:ext cx="4128239" cy="2514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631DE57-C69B-452A-BAA1-8D67299848F3}"/>
                    </a:ext>
                  </a:extLst>
                </p:cNvPr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ABC28A0-7583-48B6-AE94-4862B81D0FCE}"/>
                    </a:ext>
                  </a:extLst>
                </p:cNvPr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4683E19-AE6F-4B0E-A16F-6745D7AC67D9}"/>
                    </a:ext>
                  </a:extLst>
                </p:cNvPr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BEFD830-5EE6-4172-9C88-FC00339029F4}"/>
                    </a:ext>
                  </a:extLst>
                </p:cNvPr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9D51E7-30BD-4927-A132-7397CCBE0329}"/>
                    </a:ext>
                  </a:extLst>
                </p:cNvPr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22F1DE4-FEFD-400A-AE80-C106057A435B}"/>
                    </a:ext>
                  </a:extLst>
                </p:cNvPr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16990F9-BBD4-4199-93D0-71595AC0E14E}"/>
                    </a:ext>
                  </a:extLst>
                </p:cNvPr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37D3E6-B986-4098-8AFC-BA4FFAA2C3E4}"/>
                    </a:ext>
                  </a:extLst>
                </p:cNvPr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38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Solving Forward/Inverse PDEs 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65" y="1193731"/>
            <a:ext cx="3794306" cy="286886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10689" y="1137514"/>
            <a:ext cx="3474611" cy="3171315"/>
            <a:chOff x="5465971" y="1054037"/>
            <a:chExt cx="3474611" cy="3171315"/>
          </a:xfrm>
        </p:grpSpPr>
        <p:grpSp>
          <p:nvGrpSpPr>
            <p:cNvPr id="5" name="组合 4"/>
            <p:cNvGrpSpPr/>
            <p:nvPr/>
          </p:nvGrpSpPr>
          <p:grpSpPr>
            <a:xfrm>
              <a:off x="5465971" y="1054037"/>
              <a:ext cx="3474611" cy="2004879"/>
              <a:chOff x="5151229" y="1346753"/>
              <a:chExt cx="3474611" cy="20048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229" y="1346753"/>
                    <a:ext cx="33934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endParaRPr lang="en-US" b="0" dirty="0"/>
                  </a:p>
                  <a:p>
                    <a:pPr algn="ctr"/>
                    <a:r>
                      <a:rPr lang="en-US" dirty="0"/>
                      <a:t>…</a:t>
                    </a:r>
                  </a:p>
                  <a:p>
                    <a:pPr algn="ctr"/>
                    <a:endParaRPr lang="en-US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400" y="1859364"/>
                    <a:ext cx="3393440" cy="14922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/>
            <p:cNvSpPr txBox="1"/>
            <p:nvPr/>
          </p:nvSpPr>
          <p:spPr>
            <a:xfrm>
              <a:off x="5618371" y="1054037"/>
              <a:ext cx="477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18371" y="3279077"/>
              <a:ext cx="284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 PDE part: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Chain rule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956" y="3856020"/>
                  <a:ext cx="3169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/>
          <p:cNvSpPr txBox="1"/>
          <p:nvPr/>
        </p:nvSpPr>
        <p:spPr>
          <a:xfrm>
            <a:off x="580738" y="4661765"/>
            <a:ext cx="80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738" y="5035327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074632"/>
                <a:ext cx="4522905" cy="458523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738" y="5487850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3" y="5548280"/>
                <a:ext cx="5696816" cy="47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250533" y="6396335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JCP, 2019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Meng, et al, CMAME, 2020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F0A3B3-9DAC-43C6-9921-5F18F1C2C6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3" y="1650125"/>
            <a:ext cx="1937787" cy="14533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B7DDE15-9443-43C1-A321-CCA02DFEADEE}"/>
              </a:ext>
            </a:extLst>
          </p:cNvPr>
          <p:cNvSpPr txBox="1"/>
          <p:nvPr/>
        </p:nvSpPr>
        <p:spPr>
          <a:xfrm>
            <a:off x="124832" y="3177810"/>
            <a:ext cx="224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1F7E1-211A-4E2D-87EC-F8C396EAF36B}"/>
              </a:ext>
            </a:extLst>
          </p:cNvPr>
          <p:cNvSpPr txBox="1"/>
          <p:nvPr/>
        </p:nvSpPr>
        <p:spPr>
          <a:xfrm>
            <a:off x="2263176" y="4158243"/>
            <a:ext cx="412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 (PINNs)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96"/>
    </mc:Choice>
    <mc:Fallback xmlns="">
      <p:transition spd="slow" advTm="1695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1392A7-54A9-4D4C-82E0-8E95DAE99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" y="756138"/>
            <a:ext cx="7469093" cy="2698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D194FF-9118-4936-AA11-71FAC6953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35" y="3429000"/>
            <a:ext cx="6050771" cy="33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09991-8DAF-46FE-9FC4-7FEED35A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5" y="1006246"/>
            <a:ext cx="7580670" cy="53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9894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Solving Forward/Inverse PDEs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A259-CF38-4DE7-BD3A-AD018568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r="12611" b="7873"/>
          <a:stretch/>
        </p:blipFill>
        <p:spPr>
          <a:xfrm>
            <a:off x="1833162" y="3200884"/>
            <a:ext cx="2686760" cy="2034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5D690F-6C44-4305-9E6D-2C945A15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4816" r="8165" b="16927"/>
          <a:stretch/>
        </p:blipFill>
        <p:spPr>
          <a:xfrm>
            <a:off x="1961285" y="1467216"/>
            <a:ext cx="2703039" cy="172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0515A-2253-4F79-AE67-1DF0C09B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8232" r="51193" b="21767"/>
          <a:stretch/>
        </p:blipFill>
        <p:spPr>
          <a:xfrm>
            <a:off x="4572000" y="1422457"/>
            <a:ext cx="2703040" cy="1837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34B0E-085F-4C77-9FF5-CC275AD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1" t="18232" r="8333" b="21767"/>
          <a:stretch/>
        </p:blipFill>
        <p:spPr>
          <a:xfrm>
            <a:off x="4641287" y="3257969"/>
            <a:ext cx="2586082" cy="18622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EC8C-E175-402B-AD16-8670F817C916}"/>
              </a:ext>
            </a:extLst>
          </p:cNvPr>
          <p:cNvSpPr/>
          <p:nvPr/>
        </p:nvSpPr>
        <p:spPr>
          <a:xfrm>
            <a:off x="1496087" y="5544253"/>
            <a:ext cx="678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Does Mask matter: </a:t>
            </a:r>
            <a:r>
              <a:rPr lang="en-US" altLang="zh-CN" dirty="0">
                <a:hlinkClick r:id="rId6"/>
              </a:rPr>
              <a:t>https://www.youtube.com/watch?v=kYJvU81DKgk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520A1-D464-4921-A19F-C3D33ADBB640}"/>
              </a:ext>
            </a:extLst>
          </p:cNvPr>
          <p:cNvSpPr txBox="1"/>
          <p:nvPr/>
        </p:nvSpPr>
        <p:spPr>
          <a:xfrm>
            <a:off x="2583988" y="6222026"/>
            <a:ext cx="441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Cai et al., Gallery of Fluid Motion - APS DFD meeting, 2020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7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Discovering governing equations from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609A4-3E92-40A3-880F-E5D5B8F5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2376825"/>
            <a:ext cx="8478433" cy="3972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4E5D4C-F3A9-43CB-A3D1-6A83C6AD4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1" y="1075171"/>
            <a:ext cx="3132199" cy="1094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75BAA5-A734-41D1-85A5-983D6253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1075171"/>
            <a:ext cx="4902006" cy="10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SciML</a:t>
            </a:r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 Theory development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08C9FA-0D24-4EB8-BF1C-ACB429D1E148}"/>
              </a:ext>
            </a:extLst>
          </p:cNvPr>
          <p:cNvGrpSpPr/>
          <p:nvPr/>
        </p:nvGrpSpPr>
        <p:grpSpPr>
          <a:xfrm>
            <a:off x="2408578" y="1081548"/>
            <a:ext cx="4326844" cy="1344078"/>
            <a:chOff x="245156" y="1081548"/>
            <a:chExt cx="4326844" cy="13440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A2C819-53E1-49C9-A810-526B9269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86" y="1081548"/>
              <a:ext cx="4196814" cy="13440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2D23D75-5A48-4996-8DDD-0A51C35E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56" y="1081548"/>
              <a:ext cx="1256645" cy="113318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2F173D-493B-4621-86E9-9BFB63A54F54}"/>
              </a:ext>
            </a:extLst>
          </p:cNvPr>
          <p:cNvGrpSpPr/>
          <p:nvPr/>
        </p:nvGrpSpPr>
        <p:grpSpPr>
          <a:xfrm>
            <a:off x="2347341" y="2650068"/>
            <a:ext cx="4449315" cy="1179059"/>
            <a:chOff x="2286107" y="2705162"/>
            <a:chExt cx="4449315" cy="117905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32E92FD-F7CA-49C0-8A0A-6F593256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51036"/>
              <a:ext cx="4449315" cy="113318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5CF12D-7E6B-42BC-94D2-FEAA8139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107" y="2705162"/>
              <a:ext cx="985357" cy="1179059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46B5E6E-B049-4DF1-AD36-6CBC54608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5" y="4127818"/>
            <a:ext cx="4780665" cy="11790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EB68CD-0DB3-4AB6-A070-0A8A58AEC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64" y="5586413"/>
            <a:ext cx="4780665" cy="11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233" y="3075057"/>
            <a:ext cx="717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DC31F1-D89B-4C21-B37C-7E760FAC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59" y="6263149"/>
            <a:ext cx="822241" cy="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"/>
    </mc:Choice>
    <mc:Fallback xmlns="">
      <p:transition spd="slow" advTm="1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C4B3CC-4919-4B0C-BEDA-5A309DD3CCAF}"/>
              </a:ext>
            </a:extLst>
          </p:cNvPr>
          <p:cNvSpPr txBox="1"/>
          <p:nvPr/>
        </p:nvSpPr>
        <p:spPr>
          <a:xfrm>
            <a:off x="309716" y="1690062"/>
            <a:ext cx="85245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– Machine Learning –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Progress on Deep Learning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Machine Learning – AI for Science (AI4Science)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Artificial Intelligence – Machine Learning – Deep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6C52E3-64C1-4FF8-BBCF-DC6BA87A7BFC}"/>
              </a:ext>
            </a:extLst>
          </p:cNvPr>
          <p:cNvSpPr txBox="1"/>
          <p:nvPr/>
        </p:nvSpPr>
        <p:spPr>
          <a:xfrm>
            <a:off x="228040" y="872659"/>
            <a:ext cx="8409992" cy="418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方正兰亭中黑简体" panose="02000000000000000000"/>
              </a:rPr>
              <a:t>人工智能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artificial intelligence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，缩写为</a:t>
            </a:r>
            <a:r>
              <a:rPr lang="en-US" altLang="zh-CN" b="1" dirty="0">
                <a:latin typeface="Times New Roman" panose="02020603050405020304" pitchFamily="18" charset="0"/>
                <a:ea typeface="方正兰亭中黑简体" panose="0200000000000000000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）亦称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智械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、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机器智能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，指由人制造出来的机器所表现出来的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  <a:hlinkClick r:id="rId3" tooltip="智能"/>
              </a:rPr>
              <a:t>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。通常人工智能是指通过普通</a:t>
            </a:r>
            <a:r>
              <a:rPr lang="zh-CN" altLang="en-US" b="1" dirty="0">
                <a:latin typeface="宋体" panose="02010600030101010101" pitchFamily="2" charset="-122"/>
                <a:ea typeface="方正兰亭中黑简体" panose="02000000000000000000"/>
              </a:rPr>
              <a:t>计算机程序来呈现人类智能</a:t>
            </a:r>
            <a:r>
              <a:rPr lang="zh-CN" altLang="en-US" dirty="0">
                <a:latin typeface="宋体" panose="02010600030101010101" pitchFamily="2" charset="-122"/>
                <a:ea typeface="方正兰亭中黑简体" panose="02000000000000000000"/>
              </a:rPr>
              <a:t>的技术。</a:t>
            </a: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300F9"/>
                </a:solidFill>
                <a:ea typeface="方正兰亭中黑简体" panose="02000000000000000000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是</a:t>
            </a:r>
            <a:r>
              <a:rPr lang="zh-CN" altLang="en-US" dirty="0">
                <a:ea typeface="方正兰亭中黑简体" panose="02000000000000000000"/>
                <a:hlinkClick r:id="rId4" tooltip="人工智能"/>
              </a:rPr>
              <a:t>人工智能</a:t>
            </a:r>
            <a:r>
              <a:rPr lang="zh-CN" altLang="en-US" dirty="0">
                <a:ea typeface="方正兰亭中黑简体" panose="02000000000000000000"/>
              </a:rPr>
              <a:t>的一个分支。</a:t>
            </a:r>
            <a:r>
              <a:rPr lang="en-US" altLang="zh-CN" dirty="0">
                <a:ea typeface="方正兰亭中黑简体" panose="02000000000000000000"/>
              </a:rPr>
              <a:t> </a:t>
            </a:r>
            <a:r>
              <a:rPr lang="zh-CN" altLang="en-US" dirty="0">
                <a:ea typeface="方正兰亭中黑简体" panose="02000000000000000000"/>
              </a:rPr>
              <a:t>机器学习是实现人工智能的一个途径之一，即以机器学习为手段，解决人工智能中的部分问题。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B050"/>
                </a:solidFill>
                <a:ea typeface="方正兰亭中黑简体" panose="02000000000000000000"/>
              </a:rPr>
              <a:t>深度学习</a:t>
            </a:r>
            <a:r>
              <a:rPr lang="zh-CN" altLang="en-US" dirty="0">
                <a:ea typeface="方正兰亭中黑简体" panose="02000000000000000000"/>
              </a:rPr>
              <a:t>（</a:t>
            </a:r>
            <a:r>
              <a:rPr lang="en-US" altLang="zh-CN" dirty="0">
                <a:ea typeface="方正兰亭中黑简体" panose="02000000000000000000"/>
              </a:rPr>
              <a:t>deep learning</a:t>
            </a:r>
            <a:r>
              <a:rPr lang="zh-CN" altLang="en-US" dirty="0">
                <a:ea typeface="方正兰亭中黑简体" panose="02000000000000000000"/>
              </a:rPr>
              <a:t>）是</a:t>
            </a:r>
            <a:r>
              <a:rPr lang="zh-CN" altLang="en-US" dirty="0">
                <a:ea typeface="方正兰亭中黑简体" panose="02000000000000000000"/>
                <a:hlinkClick r:id="rId5" tooltip="机器学习"/>
              </a:rPr>
              <a:t>机器学习</a:t>
            </a:r>
            <a:r>
              <a:rPr lang="zh-CN" altLang="en-US" dirty="0">
                <a:ea typeface="方正兰亭中黑简体" panose="02000000000000000000"/>
              </a:rPr>
              <a:t>的分支，是一种以</a:t>
            </a:r>
            <a:r>
              <a:rPr lang="zh-CN" altLang="en-US" dirty="0">
                <a:solidFill>
                  <a:srgbClr val="3338FD"/>
                </a:solidFill>
                <a:ea typeface="方正兰亭中黑简体" panose="02000000000000000000"/>
              </a:rPr>
              <a:t>人工神经网络</a:t>
            </a:r>
            <a:r>
              <a:rPr lang="zh-CN" altLang="en-US" dirty="0">
                <a:ea typeface="方正兰亭中黑简体" panose="02000000000000000000"/>
              </a:rPr>
              <a:t>为架构，对资料进行表征学习的</a:t>
            </a:r>
            <a:r>
              <a:rPr lang="zh-CN" altLang="en-US" dirty="0">
                <a:ea typeface="方正兰亭中黑简体" panose="02000000000000000000"/>
                <a:hlinkClick r:id="rId6"/>
              </a:rPr>
              <a:t>算法</a:t>
            </a:r>
            <a:r>
              <a:rPr lang="zh-CN" altLang="en-US" dirty="0">
                <a:ea typeface="方正兰亭中黑简体" panose="02000000000000000000"/>
              </a:rPr>
              <a:t>。</a:t>
            </a:r>
            <a:endParaRPr lang="en-US" altLang="zh-CN" dirty="0">
              <a:ea typeface="方正兰亭中黑简体" panose="0200000000000000000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B023BF-348A-4B60-BDEA-9D7FD8C0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333" y="4731187"/>
            <a:ext cx="4521334" cy="20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67"/>
    </mc:Choice>
    <mc:Fallback xmlns="">
      <p:transition spd="slow" advTm="6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深度学习</a:t>
            </a:r>
            <a:endParaRPr lang="en-US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DCA32-F216-4BA1-A7B7-7322963268F1}"/>
              </a:ext>
            </a:extLst>
          </p:cNvPr>
          <p:cNvSpPr txBox="1"/>
          <p:nvPr/>
        </p:nvSpPr>
        <p:spPr>
          <a:xfrm>
            <a:off x="422788" y="1052996"/>
            <a:ext cx="8121445" cy="335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深度学习</a:t>
            </a:r>
            <a:r>
              <a:rPr lang="zh-CN" altLang="en-US" dirty="0"/>
              <a:t>（英语：</a:t>
            </a:r>
            <a:r>
              <a:rPr lang="en-US" altLang="zh-CN" dirty="0"/>
              <a:t>deep learning</a:t>
            </a:r>
            <a:r>
              <a:rPr lang="zh-CN" altLang="en-US" dirty="0"/>
              <a:t>）是</a:t>
            </a:r>
            <a:r>
              <a:rPr lang="zh-CN" altLang="en-US" dirty="0">
                <a:hlinkClick r:id="rId3" tooltip="机器学习"/>
              </a:rPr>
              <a:t>机器学习</a:t>
            </a:r>
            <a:r>
              <a:rPr lang="zh-CN" altLang="en-US" dirty="0"/>
              <a:t>的分支，是一种以</a:t>
            </a:r>
            <a:r>
              <a:rPr lang="zh-CN" altLang="en-US" dirty="0">
                <a:solidFill>
                  <a:srgbClr val="3338FD"/>
                </a:solidFill>
              </a:rPr>
              <a:t>人工神经网络</a:t>
            </a:r>
            <a:r>
              <a:rPr lang="zh-CN" altLang="en-US" dirty="0"/>
              <a:t>为架构，对资料进行表征学习的</a:t>
            </a:r>
            <a:r>
              <a:rPr lang="zh-CN" altLang="en-US" dirty="0">
                <a:hlinkClick r:id="rId4"/>
              </a:rPr>
              <a:t>算法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深度学习框架，如</a:t>
            </a:r>
            <a:r>
              <a:rPr lang="zh-CN" altLang="en-US" dirty="0">
                <a:hlinkClick r:id="rId5"/>
              </a:rPr>
              <a:t>深度神经网络</a:t>
            </a:r>
            <a:r>
              <a:rPr lang="zh-CN" altLang="en-US" dirty="0"/>
              <a:t>、</a:t>
            </a:r>
            <a:r>
              <a:rPr lang="zh-CN" altLang="en-US" dirty="0">
                <a:hlinkClick r:id="rId6" tooltip="卷积神经网络"/>
              </a:rPr>
              <a:t>卷积神经网络</a:t>
            </a:r>
            <a:r>
              <a:rPr lang="zh-CN" altLang="en-US" dirty="0"/>
              <a:t>和</a:t>
            </a:r>
            <a:r>
              <a:rPr lang="zh-CN" altLang="en-US" dirty="0">
                <a:hlinkClick r:id="rId7"/>
              </a:rPr>
              <a:t>深度置信网络</a:t>
            </a:r>
            <a:r>
              <a:rPr lang="zh-CN" altLang="en-US" dirty="0"/>
              <a:t>和</a:t>
            </a:r>
            <a:r>
              <a:rPr lang="zh-CN" altLang="en-US" dirty="0">
                <a:hlinkClick r:id="rId8" tooltip="循环神经网络"/>
              </a:rPr>
              <a:t>循环神经网络</a:t>
            </a:r>
            <a:r>
              <a:rPr lang="zh-CN" altLang="en-US" dirty="0"/>
              <a:t>已被应用在</a:t>
            </a:r>
            <a:r>
              <a:rPr lang="zh-CN" altLang="en-US" dirty="0">
                <a:hlinkClick r:id="rId9" tooltip="计算机视觉"/>
              </a:rPr>
              <a:t>计算机视觉</a:t>
            </a:r>
            <a:r>
              <a:rPr lang="zh-CN" altLang="en-US" dirty="0"/>
              <a:t>、</a:t>
            </a:r>
            <a:r>
              <a:rPr lang="zh-CN" altLang="en-US" dirty="0">
                <a:hlinkClick r:id="rId10" tooltip="语音识别"/>
              </a:rPr>
              <a:t>语音识别</a:t>
            </a:r>
            <a:r>
              <a:rPr lang="zh-CN" altLang="en-US" dirty="0"/>
              <a:t>、</a:t>
            </a:r>
            <a:r>
              <a:rPr lang="zh-CN" altLang="en-US" dirty="0">
                <a:hlinkClick r:id="rId11" tooltip="自然语言处理"/>
              </a:rPr>
              <a:t>自然语言处理</a:t>
            </a:r>
            <a:r>
              <a:rPr lang="zh-CN" altLang="en-US" dirty="0"/>
              <a:t>、音频识别与</a:t>
            </a:r>
            <a:r>
              <a:rPr lang="zh-CN" altLang="en-US" dirty="0">
                <a:hlinkClick r:id="rId12" tooltip="生物信息学"/>
              </a:rPr>
              <a:t>生物信息学</a:t>
            </a:r>
            <a:r>
              <a:rPr lang="zh-CN" altLang="en-US" dirty="0"/>
              <a:t>等领域并取得了极好的效果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85F59-BC6E-42CD-9E34-720B1AE88C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7" y="3811070"/>
            <a:ext cx="3684238" cy="2607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7FDDFE-4764-44CE-AE43-F20CC37AC3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3" y="3810602"/>
            <a:ext cx="3328074" cy="26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Universal Approximation Theorem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4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95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665436" y="6581001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Neural Networks, 1989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06801" y="3788285"/>
            <a:ext cx="805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multilayer feedforward networks are capable of approximating any measurable function to any desired degree of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rate increases as the number of hidden units grows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(stochastic gradient decent)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4" y="5331364"/>
                <a:ext cx="8056476" cy="1120050"/>
              </a:xfrm>
              <a:prstGeom prst="rect">
                <a:avLst/>
              </a:prstGeom>
              <a:blipFill>
                <a:blip r:embed="rId27"/>
                <a:stretch>
                  <a:fillRect l="-756" t="-2732"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Deep Neural Networks (DNNs): Curse of Dimensionality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801" y="1046480"/>
            <a:ext cx="4725599" cy="2514374"/>
            <a:chOff x="334081" y="1249680"/>
            <a:chExt cx="4725599" cy="2514374"/>
          </a:xfrm>
        </p:grpSpPr>
        <p:grpSp>
          <p:nvGrpSpPr>
            <p:cNvPr id="5" name="组合 4"/>
            <p:cNvGrpSpPr/>
            <p:nvPr/>
          </p:nvGrpSpPr>
          <p:grpSpPr>
            <a:xfrm>
              <a:off x="334081" y="1249680"/>
              <a:ext cx="4725599" cy="2514374"/>
              <a:chOff x="2014680" y="794893"/>
              <a:chExt cx="5143358" cy="293864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296" y="794893"/>
                <a:ext cx="4493189" cy="29386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18" name="Equation" r:id="rId5" imgW="126720" imgH="139680" progId="Equation.DSMT4">
                          <p:embed/>
                        </p:oleObj>
                      </mc:Choice>
                      <mc:Fallback>
                        <p:oleObj name="Equation" r:id="rId5" imgW="126720" imgH="139680" progId="Equation.DSMT4">
                          <p:embed/>
                          <p:pic>
                            <p:nvPicPr>
                              <p:cNvPr id="7" name="对象 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" name="对象 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0979354"/>
                      </p:ext>
                    </p:extLst>
                  </p:nvPr>
                </p:nvGraphicFramePr>
                <p:xfrm>
                  <a:off x="2014680" y="1882775"/>
                  <a:ext cx="312882" cy="34417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4" name="Equation" r:id="rId7" imgW="126720" imgH="139680" progId="Equation.DSMT4">
                          <p:embed/>
                        </p:oleObj>
                      </mc:Choice>
                      <mc:Fallback>
                        <p:oleObj name="Equation" r:id="rId7" imgW="126720" imgH="139680" progId="Equation.DSMT4">
                          <p:embed/>
                          <p:pic>
                            <p:nvPicPr>
                              <p:cNvPr id="13" name="对象 12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014680" y="1882775"/>
                                <a:ext cx="312882" cy="34417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19" name="Equation" r:id="rId9" imgW="139680" imgH="164880" progId="Equation.DSMT4">
                          <p:embed/>
                        </p:oleObj>
                      </mc:Choice>
                      <mc:Fallback>
                        <p:oleObj name="Equation" r:id="rId9" imgW="139680" imgH="164880" progId="Equation.DSMT4">
                          <p:embed/>
                          <p:pic>
                            <p:nvPicPr>
                              <p:cNvPr id="9" name="对象 8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9" name="对象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750796"/>
                      </p:ext>
                    </p:extLst>
                  </p:nvPr>
                </p:nvGraphicFramePr>
                <p:xfrm>
                  <a:off x="6813550" y="1852613"/>
                  <a:ext cx="344488" cy="406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5" name="Equation" r:id="rId11" imgW="139680" imgH="164880" progId="Equation.DSMT4">
                          <p:embed/>
                        </p:oleObj>
                      </mc:Choice>
                      <mc:Fallback>
                        <p:oleObj name="Equation" r:id="rId11" imgW="139680" imgH="164880" progId="Equation.DSMT4">
                          <p:embed/>
                          <p:pic>
                            <p:nvPicPr>
                              <p:cNvPr id="14" name="对象 1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813550" y="1852613"/>
                                <a:ext cx="344488" cy="406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249680"/>
                  <a:ext cx="7721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1846319"/>
                  <a:ext cx="7721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80" y="2435854"/>
                  <a:ext cx="7721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000" y="3025389"/>
                  <a:ext cx="7721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283652"/>
                  <a:ext cx="77216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1837945"/>
                  <a:ext cx="77216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2435854"/>
                  <a:ext cx="77216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183" y="3033763"/>
                  <a:ext cx="77216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6" y="943950"/>
                <a:ext cx="772160" cy="391646"/>
              </a:xfrm>
              <a:prstGeom prst="rect">
                <a:avLst/>
              </a:prstGeom>
              <a:blipFill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63" y="1335596"/>
                <a:ext cx="772160" cy="391646"/>
              </a:xfrm>
              <a:prstGeom prst="rect">
                <a:avLst/>
              </a:prstGeom>
              <a:blipFill>
                <a:blip r:embed="rId2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16" y="843508"/>
                <a:ext cx="772160" cy="391646"/>
              </a:xfrm>
              <a:prstGeom prst="rect">
                <a:avLst/>
              </a:prstGeom>
              <a:blipFill>
                <a:blip r:embed="rId2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5232400" y="1222772"/>
            <a:ext cx="3416215" cy="1992233"/>
            <a:chOff x="5151229" y="1346753"/>
            <a:chExt cx="3416215" cy="1992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229" y="1346753"/>
                  <a:ext cx="33934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US" b="0" dirty="0"/>
                </a:p>
                <a:p>
                  <a:pPr algn="ctr"/>
                  <a:r>
                    <a:rPr lang="en-US" dirty="0"/>
                    <a:t>…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04" y="1846718"/>
                  <a:ext cx="3393440" cy="1492268"/>
                </a:xfrm>
                <a:prstGeom prst="rect">
                  <a:avLst/>
                </a:prstGeom>
                <a:blipFill>
                  <a:blip r:embed="rId25"/>
                  <a:stretch>
                    <a:fillRect b="-1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40" y="3323302"/>
                <a:ext cx="2346960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2B310FD-7F4A-4CB2-AE6E-AFAAD35D6ECE}"/>
              </a:ext>
            </a:extLst>
          </p:cNvPr>
          <p:cNvSpPr txBox="1"/>
          <p:nvPr/>
        </p:nvSpPr>
        <p:spPr>
          <a:xfrm>
            <a:off x="4944606" y="1820355"/>
            <a:ext cx="6784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629EC30-62A3-4E0A-A021-EE43B2C0C9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16" y="3914273"/>
            <a:ext cx="5087060" cy="218152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2BD0792-7A11-429B-83C1-C24ED87FA309}"/>
              </a:ext>
            </a:extLst>
          </p:cNvPr>
          <p:cNvSpPr/>
          <p:nvPr/>
        </p:nvSpPr>
        <p:spPr>
          <a:xfrm>
            <a:off x="7781126" y="6581001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Poggio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2018</a:t>
            </a:r>
          </a:p>
        </p:txBody>
      </p:sp>
    </p:spTree>
    <p:extLst>
      <p:ext uri="{BB962C8B-B14F-4D97-AF65-F5344CB8AC3E}">
        <p14:creationId xmlns:p14="http://schemas.microsoft.com/office/powerpoint/2010/main" val="36059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0" y="0"/>
            <a:ext cx="9144000" cy="756138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2018 Turing Award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5BA8A-021E-4AB8-AB2D-6C0756F26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88" y="837247"/>
            <a:ext cx="5034423" cy="28335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234EFC-B2BF-4847-B7E5-ADCFE65147D9}"/>
              </a:ext>
            </a:extLst>
          </p:cNvPr>
          <p:cNvSpPr txBox="1"/>
          <p:nvPr/>
        </p:nvSpPr>
        <p:spPr>
          <a:xfrm>
            <a:off x="0" y="3751866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responsible for some of the greatest advances in modern computer science, helping make substantial progress on long-standing problems in computer vision, speech recognition, and natural language understanding. At the heart of this progress are fundamental techniques developed starting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30 years ago by this year's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Turing Award recipients,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Geoffrey Hinton, and Yann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dramatically improving the ability of computers to make sense of the world,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are changing not just the field of computing, but nearly every field of science and human endeavor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0D3BB-6021-46F6-82B3-EFFD50C61704}"/>
              </a:ext>
            </a:extLst>
          </p:cNvPr>
          <p:cNvSpPr txBox="1"/>
          <p:nvPr/>
        </p:nvSpPr>
        <p:spPr>
          <a:xfrm>
            <a:off x="6980903" y="6297153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Jeff Dean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"/>
    </mc:Choice>
    <mc:Fallback xmlns="">
      <p:transition spd="slow" advTm="459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12658</TotalTime>
  <Words>1250</Words>
  <Application>Microsoft Office PowerPoint</Application>
  <PresentationFormat>全屏显示(4:3)</PresentationFormat>
  <Paragraphs>251</Paragraphs>
  <Slides>33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 UI</vt:lpstr>
      <vt:lpstr>新細明體</vt:lpstr>
      <vt:lpstr>等线</vt:lpstr>
      <vt:lpstr>等线 Light</vt:lpstr>
      <vt:lpstr>方正兰亭中黑简体</vt:lpstr>
      <vt:lpstr>华文楷体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xhmeng</dc:creator>
  <cp:lastModifiedBy>Xuhui Meng</cp:lastModifiedBy>
  <cp:revision>1133</cp:revision>
  <dcterms:created xsi:type="dcterms:W3CDTF">2017-09-04T15:34:47Z</dcterms:created>
  <dcterms:modified xsi:type="dcterms:W3CDTF">2024-05-24T05:57:54Z</dcterms:modified>
</cp:coreProperties>
</file>